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3"/>
    <p:sldId id="611" r:id="rId4"/>
    <p:sldId id="605" r:id="rId5"/>
    <p:sldId id="606" r:id="rId6"/>
    <p:sldId id="607" r:id="rId7"/>
    <p:sldId id="609" r:id="rId8"/>
    <p:sldId id="272" r:id="rId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9754"/>
    <a:srgbClr val="FFF4E7"/>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47" d="100"/>
          <a:sy n="147" d="100"/>
        </p:scale>
        <p:origin x="54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8656A-1DEA-4CA0-BE10-9BE4902787F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D644DB-F72D-4E40-B311-AADEB5085EA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Slide 2 (Big Text)">
    <p:spTree>
      <p:nvGrpSpPr>
        <p:cNvPr id="1" name=""/>
        <p:cNvGrpSpPr/>
        <p:nvPr/>
      </p:nvGrpSpPr>
      <p:grpSpPr>
        <a:xfrm>
          <a:off x="0" y="0"/>
          <a:ext cx="0" cy="0"/>
          <a:chOff x="0" y="0"/>
          <a:chExt cx="0" cy="0"/>
        </a:xfrm>
      </p:grpSpPr>
      <p:sp>
        <p:nvSpPr>
          <p:cNvPr id="12" name="Text Placeholder 2"/>
          <p:cNvSpPr>
            <a:spLocks noGrp="1"/>
          </p:cNvSpPr>
          <p:nvPr>
            <p:ph type="body" sz="quarter" idx="17"/>
          </p:nvPr>
        </p:nvSpPr>
        <p:spPr>
          <a:xfrm>
            <a:off x="338728" y="513089"/>
            <a:ext cx="8133706" cy="371883"/>
          </a:xfrm>
        </p:spPr>
        <p:txBody>
          <a:bodyPr>
            <a:noAutofit/>
          </a:bodyPr>
          <a:lstStyle>
            <a:lvl1pPr marL="0" indent="0">
              <a:buNone/>
              <a:defRPr b="0" i="0">
                <a:solidFill>
                  <a:srgbClr val="333333"/>
                </a:solidFill>
                <a:latin typeface="Times New Roman" panose="02020503050405090304"/>
                <a:cs typeface="Times New Roman" panose="02020503050405090304"/>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endParaRPr lang="en-US" dirty="0"/>
          </a:p>
        </p:txBody>
      </p:sp>
      <p:sp>
        <p:nvSpPr>
          <p:cNvPr id="13" name="Title 1"/>
          <p:cNvSpPr>
            <a:spLocks noGrp="1"/>
          </p:cNvSpPr>
          <p:nvPr>
            <p:ph type="ctrTitle"/>
          </p:nvPr>
        </p:nvSpPr>
        <p:spPr>
          <a:xfrm>
            <a:off x="329385" y="150844"/>
            <a:ext cx="8133706" cy="362246"/>
          </a:xfrm>
        </p:spPr>
        <p:txBody>
          <a:bodyPr anchor="t">
            <a:noAutofit/>
          </a:bodyPr>
          <a:lstStyle>
            <a:lvl1pPr algn="l">
              <a:defRPr sz="2000" b="0" i="0">
                <a:solidFill>
                  <a:srgbClr val="333333"/>
                </a:solidFill>
                <a:latin typeface="Times New Roman" panose="02020503050405090304"/>
                <a:cs typeface="Times New Roman" panose="02020503050405090304"/>
              </a:defRPr>
            </a:lvl1pPr>
          </a:lstStyle>
          <a:p>
            <a:r>
              <a:rPr lang="en-US" dirty="0"/>
              <a:t>Click to edit Master title style</a:t>
            </a:r>
            <a:endParaRPr lang="en-US" dirty="0"/>
          </a:p>
        </p:txBody>
      </p:sp>
      <p:sp>
        <p:nvSpPr>
          <p:cNvPr id="5" name="Text Placeholder 3"/>
          <p:cNvSpPr>
            <a:spLocks noGrp="1"/>
          </p:cNvSpPr>
          <p:nvPr>
            <p:ph type="body" sz="quarter" idx="18"/>
          </p:nvPr>
        </p:nvSpPr>
        <p:spPr>
          <a:xfrm>
            <a:off x="333617" y="1196035"/>
            <a:ext cx="8129474" cy="3693465"/>
          </a:xfrm>
        </p:spPr>
        <p:txBody>
          <a:bodyPr/>
          <a:lstStyle>
            <a:lvl1pPr marL="182880" indent="-182880">
              <a:buFont typeface="Wingdings" panose="05000000000000000000" pitchFamily="2" charset="2"/>
              <a:buChar char="§"/>
              <a:defRPr sz="1000" b="0" i="0">
                <a:solidFill>
                  <a:srgbClr val="333333"/>
                </a:solidFill>
                <a:latin typeface="Tahoma" panose="020B0604030504040204"/>
                <a:cs typeface="Tahoma" panose="020B0604030504040204"/>
              </a:defRPr>
            </a:lvl1pPr>
            <a:lvl2pPr marL="357505" indent="-174625">
              <a:buFont typeface="Wingdings" panose="05000000000000000000" pitchFamily="2" charset="2"/>
              <a:buChar char="§"/>
              <a:defRPr sz="1000" b="0" i="0">
                <a:solidFill>
                  <a:srgbClr val="333333"/>
                </a:solidFill>
                <a:latin typeface="Tahoma" panose="020B0604030504040204"/>
                <a:cs typeface="Tahoma" panose="020B0604030504040204"/>
              </a:defRPr>
            </a:lvl2pPr>
            <a:lvl3pPr marL="444500" indent="-174625">
              <a:buFont typeface="Wingdings" panose="05000000000000000000" pitchFamily="2" charset="2"/>
              <a:buChar char="§"/>
              <a:defRPr sz="800" b="0" i="0">
                <a:solidFill>
                  <a:srgbClr val="333333"/>
                </a:solidFill>
                <a:latin typeface="Tahoma" panose="020B0604030504040204"/>
                <a:cs typeface="Tahoma" panose="020B0604030504040204"/>
              </a:defRPr>
            </a:lvl3pPr>
            <a:lvl4pPr marL="539750" indent="-182880">
              <a:buFont typeface="Wingdings" panose="05000000000000000000" pitchFamily="2" charset="2"/>
              <a:buChar char="§"/>
              <a:defRPr sz="800" b="0" i="0">
                <a:solidFill>
                  <a:srgbClr val="333333"/>
                </a:solidFill>
                <a:latin typeface="Tahoma" panose="020B0604030504040204"/>
                <a:cs typeface="Tahoma" panose="020B0604030504040204"/>
              </a:defRPr>
            </a:lvl4pPr>
            <a:lvl5pPr marL="627380" indent="-182880">
              <a:buFont typeface="Wingdings" panose="05000000000000000000" pitchFamily="2" charset="2"/>
              <a:buChar char="§"/>
              <a:defRPr sz="800" b="0" i="0">
                <a:solidFill>
                  <a:srgbClr val="333333"/>
                </a:solidFill>
                <a:latin typeface="Tahoma" panose="020B0604030504040204"/>
                <a:cs typeface="Tahoma" panose="020B0604030504040204"/>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hyperlink" Target="https://www.shangri-la.com/en/xiamen/shangrila/reservations/select-room-rate/?hotel=%E5%8E%A6%E9%97%A8%E9%A6%99%E6%A0%BC%E9%87%8C%E6%8B%89&amp;hotelCode=SLXM&amp;timeZone=%2B8&amp;city=%E5%8E%A6%E9%97%A8&amp;cityEn=Xiamen&amp;checkInDate=2026-05-14&amp;checkOutDate=2026-05-16&amp;rooms=%5B%7B%22adultNum%22%3A1%2C%22childNum%22%3A0%7D%5D&amp;confirmationNo=&amp;specialCode=RES140526&amp;specialCodeType=Group&amp;country=&amp;specialCodeToken=&amp;flexible=false&amp;roomClassCodeList=" TargetMode="External"/><Relationship Id="rId1" Type="http://schemas.openxmlformats.org/officeDocument/2006/relationships/hyperlink" Target="https://www.shangri-la.com/cn/xiamen/shangrila/reservations/select-room-rate/?hotel=%E5%8E%A6%E9%97%A8%E9%A6%99%E6%A0%BC%E9%87%8C%E6%8B%89&amp;hotelCode=SLXM&amp;timeZone=%2B8&amp;city=%E5%8E%A6%E9%97%A8&amp;cityEn=Xiamen&amp;checkInDate=2026-05-14&amp;checkOutDate=2026-05-16&amp;rooms=%5B%7B%22adultNum%22%3A1%2C%22childNum%22%3A0%7D%5D&amp;confirmationNo=&amp;specialCode=RES140526&amp;specialCodeType=Group&amp;country=&amp;specialCodeToken=&amp;flexible=false&amp;roomClassCodeList="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1"/>
          <a:stretch>
            <a:fillRect/>
          </a:stretch>
        </p:blipFill>
        <p:spPr>
          <a:xfrm rot="21600000">
            <a:off x="0" y="0"/>
            <a:ext cx="9144000" cy="5143500"/>
          </a:xfrm>
          <a:prstGeom prst="rect">
            <a:avLst/>
          </a:prstGeom>
        </p:spPr>
      </p:pic>
      <p:pic>
        <p:nvPicPr>
          <p:cNvPr id="2" name="picture 2"/>
          <p:cNvPicPr>
            <a:picLocks noChangeAspect="1"/>
          </p:cNvPicPr>
          <p:nvPr/>
        </p:nvPicPr>
        <p:blipFill>
          <a:blip r:embed="rId2"/>
          <a:stretch>
            <a:fillRect/>
          </a:stretch>
        </p:blipFill>
        <p:spPr>
          <a:xfrm rot="21600000">
            <a:off x="0" y="0"/>
            <a:ext cx="9144000" cy="3416186"/>
          </a:xfrm>
          <a:prstGeom prst="rect">
            <a:avLst/>
          </a:prstGeom>
        </p:spPr>
      </p:pic>
      <p:sp>
        <p:nvSpPr>
          <p:cNvPr id="5" name="文本框 4"/>
          <p:cNvSpPr txBox="1"/>
          <p:nvPr/>
        </p:nvSpPr>
        <p:spPr>
          <a:xfrm>
            <a:off x="-2" y="3460628"/>
            <a:ext cx="9144002" cy="421005"/>
          </a:xfrm>
          <a:prstGeom prst="rect">
            <a:avLst/>
          </a:prstGeom>
          <a:noFill/>
        </p:spPr>
        <p:txBody>
          <a:bodyPr wrap="square" rtlCol="0">
            <a:spAutoFit/>
          </a:bodyPr>
          <a:lstStyle/>
          <a:p>
            <a:pPr indent="2272030" eaLnBrk="0">
              <a:lnSpc>
                <a:spcPct val="119000"/>
              </a:lnSpc>
            </a:pPr>
            <a:r>
              <a:rPr lang="en-US" altLang="zh-CN" dirty="0">
                <a:solidFill>
                  <a:srgbClr val="BB9754"/>
                </a:solidFill>
                <a:latin typeface="微软雅黑" panose="020B0503020204020204" pitchFamily="34" charset="-122"/>
                <a:ea typeface="微软雅黑" panose="020B0503020204020204" pitchFamily="34" charset="-122"/>
                <a:cs typeface="Calibri" panose="020F0502020204030204" pitchFamily="34" charset="0"/>
              </a:rPr>
              <a:t>New Vitality. New Urban Realm.-Shangri-La Xiamen</a:t>
            </a:r>
            <a:endParaRPr lang="en-US" altLang="zh-CN" dirty="0">
              <a:solidFill>
                <a:srgbClr val="BB9754"/>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3" name="文本框 2"/>
          <p:cNvSpPr txBox="1"/>
          <p:nvPr/>
        </p:nvSpPr>
        <p:spPr>
          <a:xfrm>
            <a:off x="58366" y="3855160"/>
            <a:ext cx="9045164" cy="1198880"/>
          </a:xfrm>
          <a:prstGeom prst="rect">
            <a:avLst/>
          </a:prstGeom>
          <a:noFill/>
        </p:spPr>
        <p:txBody>
          <a:bodyPr wrap="square" rtlCol="0">
            <a:spAutoFit/>
          </a:bodyPr>
          <a:lstStyle/>
          <a:p>
            <a:pPr algn="ctr">
              <a:lnSpc>
                <a:spcPct val="150000"/>
              </a:lnSpc>
            </a:pPr>
            <a:r>
              <a:rPr lang="en-US" altLang="zh-CN" sz="1200" dirty="0">
                <a:latin typeface="微软雅黑" panose="020B0503020204020204" pitchFamily="34" charset="-122"/>
                <a:ea typeface="微软雅黑" panose="020B0503020204020204" pitchFamily="34" charset="-122"/>
                <a:cs typeface="Calibri" panose="020F0502020204030204" pitchFamily="34" charset="0"/>
              </a:rPr>
              <a:t>May 14 – 16, 2026</a:t>
            </a:r>
            <a:endParaRPr lang="en-US" altLang="zh-CN" sz="1200" dirty="0">
              <a:latin typeface="微软雅黑" panose="020B0503020204020204" pitchFamily="34" charset="-122"/>
              <a:ea typeface="微软雅黑" panose="020B0503020204020204" pitchFamily="34" charset="-122"/>
              <a:cs typeface="Calibri" panose="020F0502020204030204" pitchFamily="34" charset="0"/>
            </a:endParaRPr>
          </a:p>
          <a:p>
            <a:pPr algn="ctr">
              <a:lnSpc>
                <a:spcPct val="150000"/>
              </a:lnSpc>
            </a:pPr>
            <a:r>
              <a:rPr lang="en-US" altLang="zh-CN" sz="1200" dirty="0">
                <a:latin typeface="微软雅黑" panose="020B0503020204020204" pitchFamily="34" charset="-122"/>
                <a:ea typeface="微软雅黑" panose="020B0503020204020204" pitchFamily="34" charset="-122"/>
                <a:cs typeface="Calibri" panose="020F0502020204030204" pitchFamily="34" charset="0"/>
              </a:rPr>
              <a:t>17th Rare Earth Summit</a:t>
            </a:r>
            <a:br>
              <a:rPr lang="en-US" altLang="zh-CN" sz="1200" dirty="0">
                <a:latin typeface="微软雅黑" panose="020B0503020204020204" pitchFamily="34" charset="-122"/>
                <a:ea typeface="微软雅黑" panose="020B0503020204020204" pitchFamily="34" charset="-122"/>
                <a:cs typeface="Calibri" panose="020F0502020204030204" pitchFamily="34" charset="0"/>
              </a:rPr>
            </a:br>
            <a:r>
              <a:rPr lang="zh-CN" altLang="en-US" sz="1200" dirty="0">
                <a:latin typeface="微软雅黑" panose="020B0503020204020204" pitchFamily="34" charset="-122"/>
                <a:ea typeface="微软雅黑" panose="020B0503020204020204" pitchFamily="34" charset="-122"/>
                <a:cs typeface="Calibri" panose="020F0502020204030204" pitchFamily="34" charset="0"/>
              </a:rPr>
              <a:t>（</a:t>
            </a:r>
            <a:r>
              <a:rPr lang="en-US" altLang="zh-CN" sz="1200" dirty="0">
                <a:latin typeface="微软雅黑" panose="020B0503020204020204" pitchFamily="34" charset="-122"/>
                <a:ea typeface="微软雅黑" panose="020B0503020204020204" pitchFamily="34" charset="-122"/>
                <a:cs typeface="Calibri" panose="020F0502020204030204" pitchFamily="34" charset="0"/>
              </a:rPr>
              <a:t>Discount Code</a:t>
            </a:r>
            <a:r>
              <a:rPr lang="en-US" altLang="zh-CN" sz="1200" dirty="0">
                <a:latin typeface="微软雅黑" panose="020B0503020204020204" pitchFamily="34" charset="-122"/>
                <a:ea typeface="微软雅黑" panose="020B0503020204020204" pitchFamily="34" charset="-122"/>
                <a:cs typeface="Calibri" panose="020F0502020204030204" pitchFamily="34" charset="0"/>
              </a:rPr>
              <a:t>:RES140526</a:t>
            </a:r>
            <a:r>
              <a:rPr lang="zh-CN" altLang="en-US" sz="1200" dirty="0">
                <a:latin typeface="微软雅黑" panose="020B0503020204020204" pitchFamily="34" charset="-122"/>
                <a:ea typeface="微软雅黑" panose="020B0503020204020204" pitchFamily="34" charset="-122"/>
                <a:cs typeface="Calibri" panose="020F0502020204030204" pitchFamily="34" charset="0"/>
              </a:rPr>
              <a:t>）</a:t>
            </a:r>
            <a:endParaRPr lang="en-US" altLang="zh-CN" sz="1200" dirty="0">
              <a:latin typeface="微软雅黑" panose="020B0503020204020204" pitchFamily="34" charset="-122"/>
              <a:ea typeface="微软雅黑" panose="020B0503020204020204" pitchFamily="34" charset="-122"/>
              <a:cs typeface="Calibri" panose="020F0502020204030204" pitchFamily="34" charset="0"/>
            </a:endParaRPr>
          </a:p>
          <a:p>
            <a:pPr algn="ctr">
              <a:lnSpc>
                <a:spcPct val="150000"/>
              </a:lnSpc>
            </a:pPr>
            <a:r>
              <a:rPr lang="en-US" altLang="zh-CN" sz="1200" dirty="0">
                <a:latin typeface="微软雅黑" panose="020B0503020204020204" pitchFamily="34" charset="-122"/>
                <a:ea typeface="微软雅黑" panose="020B0503020204020204" pitchFamily="34" charset="-122"/>
                <a:cs typeface="Calibri" panose="020F0502020204030204" pitchFamily="34" charset="0"/>
              </a:rPr>
              <a:t>Online Room Booking Guide</a:t>
            </a:r>
            <a:endParaRPr lang="en-US" altLang="zh-CN" sz="1200" dirty="0">
              <a:latin typeface="微软雅黑" panose="020B0503020204020204" pitchFamily="34" charset="-122"/>
              <a:ea typeface="微软雅黑" panose="020B0503020204020204" pitchFamily="34" charset="-122"/>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p:nvPr/>
        </p:nvSpPr>
        <p:spPr>
          <a:xfrm>
            <a:off x="981710" y="1261110"/>
            <a:ext cx="6686550" cy="1083945"/>
          </a:xfrm>
          <a:prstGeom prst="rect">
            <a:avLst/>
          </a:prstGeom>
        </p:spPr>
        <p:txBody>
          <a:bodyPr>
            <a:noAutofit/>
          </a:bodyPr>
          <a:lstStyle>
            <a:lvl1pPr marL="34925" indent="-142875" algn="l" defTabSz="457200" rtl="0" eaLnBrk="0" fontAlgn="base" hangingPunct="0">
              <a:spcBef>
                <a:spcPts val="500"/>
              </a:spcBef>
              <a:spcAft>
                <a:spcPct val="0"/>
              </a:spcAft>
              <a:buClr>
                <a:srgbClr val="BA9653"/>
              </a:buClr>
              <a:defRPr sz="1300" kern="1200">
                <a:solidFill>
                  <a:schemeClr val="tx1"/>
                </a:solidFill>
                <a:latin typeface="Times New Roman" panose="02020503050405090304"/>
                <a:ea typeface="MS PGothic" panose="020B0600070205080204" pitchFamily="34" charset="-128"/>
                <a:cs typeface="Times New Roman" panose="02020503050405090304"/>
              </a:defRPr>
            </a:lvl1pPr>
            <a:lvl2pPr marL="34925" indent="-142875" algn="l" defTabSz="457200" rtl="0" eaLnBrk="0" fontAlgn="base" hangingPunct="0">
              <a:spcBef>
                <a:spcPts val="500"/>
              </a:spcBef>
              <a:spcAft>
                <a:spcPct val="0"/>
              </a:spcAft>
              <a:buClr>
                <a:srgbClr val="BA9653"/>
              </a:buClr>
              <a:defRPr sz="1300" kern="1200">
                <a:solidFill>
                  <a:srgbClr val="5D5D5D"/>
                </a:solidFill>
                <a:latin typeface="Playfair Display Regular"/>
                <a:ea typeface="MS PGothic" panose="020B0600070205080204" pitchFamily="34" charset="-128"/>
                <a:cs typeface="Playfair Display Regular"/>
              </a:defRPr>
            </a:lvl2pPr>
            <a:lvl3pPr marL="34925" indent="-142875" algn="l" defTabSz="457200" rtl="0" eaLnBrk="0" fontAlgn="base" hangingPunct="0">
              <a:spcBef>
                <a:spcPts val="500"/>
              </a:spcBef>
              <a:spcAft>
                <a:spcPct val="0"/>
              </a:spcAft>
              <a:buClr>
                <a:srgbClr val="BA9653"/>
              </a:buClr>
              <a:defRPr sz="1300" kern="1200">
                <a:solidFill>
                  <a:srgbClr val="5D5D5D"/>
                </a:solidFill>
                <a:latin typeface="Playfair Display Regular"/>
                <a:ea typeface="Playfair Display Regular" charset="0"/>
                <a:cs typeface="Playfair Display Regular"/>
              </a:defRPr>
            </a:lvl3pPr>
            <a:lvl4pPr marL="34925" indent="-142875" algn="l" defTabSz="457200" rtl="0" eaLnBrk="0" fontAlgn="base" hangingPunct="0">
              <a:spcBef>
                <a:spcPts val="500"/>
              </a:spcBef>
              <a:spcAft>
                <a:spcPct val="0"/>
              </a:spcAft>
              <a:buClr>
                <a:srgbClr val="BA9653"/>
              </a:buClr>
              <a:defRPr sz="1300" kern="1200">
                <a:solidFill>
                  <a:srgbClr val="5D5D5D"/>
                </a:solidFill>
                <a:latin typeface="Playfair Display Regular"/>
                <a:ea typeface="Playfair Display Regular" charset="0"/>
                <a:cs typeface="Playfair Display Regular"/>
              </a:defRPr>
            </a:lvl4pPr>
            <a:lvl5pPr marL="34925" indent="-142875" algn="l" defTabSz="457200" rtl="0" eaLnBrk="0" fontAlgn="base" hangingPunct="0">
              <a:spcBef>
                <a:spcPts val="500"/>
              </a:spcBef>
              <a:spcAft>
                <a:spcPct val="0"/>
              </a:spcAft>
              <a:buClr>
                <a:srgbClr val="BA9653"/>
              </a:buClr>
              <a:defRPr sz="1300" kern="1200">
                <a:solidFill>
                  <a:srgbClr val="5D5D5D"/>
                </a:solidFill>
                <a:latin typeface="Playfair Display Regular"/>
                <a:ea typeface="Playfair Display Regular" charset="0"/>
                <a:cs typeface="Playfair Display Regular"/>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gn="ctr">
              <a:spcBef>
                <a:spcPts val="3000"/>
              </a:spcBef>
            </a:pPr>
            <a:r>
              <a:rPr lang="en-US" altLang="zh-CN" sz="1800" b="1" dirty="0">
                <a:solidFill>
                  <a:srgbClr val="C0000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 The online booking portal will close on May 11, 2026. </a:t>
            </a:r>
            <a:endParaRPr lang="en-US" altLang="zh-CN" sz="1800" b="1" dirty="0">
              <a:solidFill>
                <a:srgbClr val="C0000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a:p>
            <a:pPr algn="ctr">
              <a:spcBef>
                <a:spcPts val="3000"/>
              </a:spcBef>
            </a:pPr>
            <a:r>
              <a:rPr lang="en-US" altLang="zh-CN" sz="1800" b="1" dirty="0">
                <a:solidFill>
                  <a:srgbClr val="C0000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Please book early to secure your room.</a:t>
            </a:r>
            <a:endParaRPr lang="en-US" altLang="zh-CN" sz="1800" b="1" dirty="0">
              <a:solidFill>
                <a:srgbClr val="C0000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p:txBody>
      </p:sp>
      <p:sp>
        <p:nvSpPr>
          <p:cNvPr id="6" name="Subtitle 2"/>
          <p:cNvSpPr txBox="1"/>
          <p:nvPr/>
        </p:nvSpPr>
        <p:spPr>
          <a:xfrm>
            <a:off x="739301" y="2545177"/>
            <a:ext cx="8080443" cy="22278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9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9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9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9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9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9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9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9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90204" pitchFamily="34" charset="0"/>
              <a:buNone/>
              <a:defRPr sz="2000" kern="1200">
                <a:solidFill>
                  <a:schemeClr val="tx1">
                    <a:tint val="75000"/>
                  </a:schemeClr>
                </a:solidFill>
                <a:latin typeface="+mn-lt"/>
                <a:ea typeface="+mn-ea"/>
                <a:cs typeface="+mn-cs"/>
              </a:defRPr>
            </a:lvl9pPr>
          </a:lstStyle>
          <a:p>
            <a:pPr>
              <a:spcBef>
                <a:spcPts val="3000"/>
              </a:spcBef>
            </a:pPr>
            <a:r>
              <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Deluxe Twin/</a:t>
            </a:r>
            <a:r>
              <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King Room</a:t>
            </a:r>
            <a:r>
              <a:rPr lang="zh-CN" altLang="en-US"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a:t>
            </a:r>
            <a:r>
              <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RMB800nett with one or two daily breakfasts</a:t>
            </a:r>
            <a:endPar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a:p>
            <a:pPr>
              <a:spcBef>
                <a:spcPts val="3000"/>
              </a:spcBef>
            </a:pPr>
            <a:r>
              <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Deluxe Sear-view Twin/King Room</a:t>
            </a:r>
            <a:r>
              <a:rPr lang="zh-CN" altLang="en-US"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a:t>
            </a:r>
            <a:r>
              <a:rPr lang="en-US" altLang="zh-CN" sz="1500" b="1">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RMB900</a:t>
            </a:r>
            <a:r>
              <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 nett with one or two daily breakfasts</a:t>
            </a:r>
            <a:endPar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a:p>
            <a:pPr>
              <a:spcBef>
                <a:spcPts val="3000"/>
              </a:spcBef>
            </a:pPr>
            <a:r>
              <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Horizon Sea View King Room</a:t>
            </a:r>
            <a:r>
              <a:rPr lang="zh-CN" altLang="en-US"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a:t>
            </a:r>
            <a:r>
              <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RMB1200 nett with one or two daily breakfasts</a:t>
            </a:r>
            <a:endPar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a:p>
            <a:pPr>
              <a:spcBef>
                <a:spcPts val="3000"/>
              </a:spcBef>
            </a:pPr>
            <a:r>
              <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Executive Sea View Suite Room</a:t>
            </a:r>
            <a:r>
              <a:rPr lang="zh-CN" altLang="en-US"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a:t>
            </a:r>
            <a:r>
              <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 RMB2000 nett with one or two daily breakfasts</a:t>
            </a:r>
            <a:endPar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a:p>
            <a:pPr>
              <a:spcBef>
                <a:spcPts val="3000"/>
              </a:spcBef>
            </a:pPr>
            <a:endPar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a:p>
            <a:pPr>
              <a:spcBef>
                <a:spcPts val="3000"/>
              </a:spcBef>
            </a:pPr>
            <a:endPar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a:p>
            <a:pPr>
              <a:spcBef>
                <a:spcPts val="3000"/>
              </a:spcBef>
            </a:pPr>
            <a:endPar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p:txBody>
      </p:sp>
      <p:pic>
        <p:nvPicPr>
          <p:cNvPr id="1026" name="图片 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46216" y="100375"/>
            <a:ext cx="1376608" cy="96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68119" y="1304732"/>
            <a:ext cx="8133706" cy="362246"/>
          </a:xfrm>
        </p:spPr>
        <p:txBody>
          <a:bodyPr/>
          <a:lstStyle/>
          <a:p>
            <a:r>
              <a:rPr lang="en-US" altLang="zh-CN" b="1">
                <a:latin typeface="+mn-ea"/>
                <a:ea typeface="+mn-ea"/>
              </a:rPr>
              <a:t>1.</a:t>
            </a:r>
            <a:r>
              <a:rPr lang="en-US" altLang="zh-CN" b="1" dirty="0">
                <a:latin typeface="+mn-ea"/>
                <a:ea typeface="+mn-ea"/>
              </a:rPr>
              <a:t>Open one of the following links to access the booking interface:</a:t>
            </a:r>
            <a:endParaRPr lang="en-US" altLang="zh-CN" b="1" dirty="0">
              <a:latin typeface="+mn-ea"/>
              <a:ea typeface="+mn-ea"/>
            </a:endParaRPr>
          </a:p>
        </p:txBody>
      </p:sp>
      <p:sp>
        <p:nvSpPr>
          <p:cNvPr id="4" name="TextBox 3"/>
          <p:cNvSpPr txBox="1"/>
          <p:nvPr/>
        </p:nvSpPr>
        <p:spPr>
          <a:xfrm>
            <a:off x="606858" y="1963360"/>
            <a:ext cx="7856233" cy="1107996"/>
          </a:xfrm>
          <a:prstGeom prst="rect">
            <a:avLst/>
          </a:prstGeom>
          <a:noFill/>
        </p:spPr>
        <p:txBody>
          <a:bodyPr wrap="square" rtlCol="0">
            <a:spAutoFit/>
          </a:bodyPr>
          <a:lstStyle/>
          <a:p>
            <a:pPr marL="171450" indent="-171450">
              <a:buFont typeface="Wingdings" panose="05000000000000000000" pitchFamily="2" charset="2"/>
              <a:buChar char="§"/>
            </a:pPr>
            <a:r>
              <a:rPr lang="en-US" sz="1100" b="1" dirty="0"/>
              <a:t>Chinese version: </a:t>
            </a:r>
            <a:endParaRPr lang="en-US" sz="1100" b="1" dirty="0"/>
          </a:p>
          <a:p>
            <a:pPr marL="171450" indent="-171450">
              <a:buFont typeface="Wingdings" panose="05000000000000000000" pitchFamily="2" charset="2"/>
              <a:buChar char="§"/>
            </a:pPr>
            <a:r>
              <a:rPr lang="en-US" sz="1100" dirty="0">
                <a:hlinkClick r:id="rId1"/>
              </a:rPr>
              <a:t>https://www.shangri-la.com/cn/xiamen/shangrila/reservations/select-room-rate/?hotel=%E5%8E%A6%E9%97%A8%E9%A6%99%E6%A0%BC%E9%87%8C%E6%8B%89&amp;hotelCode=SLXM&amp;timeZone=%2B8&amp;city=%E5%8E%A6%E9%97%A8&amp;cityEn=Xiamen&amp;checkInDate=2026-05-14&amp;checkOutDate=2026-05-16&amp;rooms=%5B%7B%22adultNum%22%3A1%2C%22childNum%22%3A0%7D%5D&amp;confirmationNo=&amp;specialCode=RES140526&amp;specialCodeType=Group&amp;country=&amp;specialCodeToken=&amp;flexible=false&amp;roomClassCodeList=</a:t>
            </a:r>
            <a:endParaRPr lang="en-US" sz="1100" dirty="0"/>
          </a:p>
        </p:txBody>
      </p:sp>
      <p:sp>
        <p:nvSpPr>
          <p:cNvPr id="9" name="TextBox 8"/>
          <p:cNvSpPr txBox="1"/>
          <p:nvPr/>
        </p:nvSpPr>
        <p:spPr>
          <a:xfrm>
            <a:off x="554978" y="3295169"/>
            <a:ext cx="7856233" cy="1107996"/>
          </a:xfrm>
          <a:prstGeom prst="rect">
            <a:avLst/>
          </a:prstGeom>
          <a:noFill/>
        </p:spPr>
        <p:txBody>
          <a:bodyPr wrap="square" rtlCol="0">
            <a:spAutoFit/>
          </a:bodyPr>
          <a:lstStyle/>
          <a:p>
            <a:pPr marL="171450" indent="-171450">
              <a:buFont typeface="Wingdings" panose="05000000000000000000" pitchFamily="2" charset="2"/>
              <a:buChar char="§"/>
            </a:pPr>
            <a:r>
              <a:rPr lang="en-US" sz="1100" b="1" dirty="0"/>
              <a:t>English version: </a:t>
            </a:r>
            <a:endParaRPr lang="en-US" sz="1100" b="1" dirty="0"/>
          </a:p>
          <a:p>
            <a:pPr marL="171450" indent="-171450">
              <a:buFont typeface="Wingdings" panose="05000000000000000000" pitchFamily="2" charset="2"/>
              <a:buChar char="§"/>
            </a:pPr>
            <a:r>
              <a:rPr lang="en-US" altLang="zh-CN" sz="1100" dirty="0">
                <a:hlinkClick r:id="rId2"/>
              </a:rPr>
              <a:t>https://www.shangri-la.com/en/xiamen/shangrila/reservations/select-room-rate/?hotel=%E5%8E%A6%E9%97%A8%E9%A6%99%E6%A0%BC%E9%87%8C%E6%8B%89&amp;hotelCode=SLXM&amp;timeZone=%2B8&amp;city=%E5%8E%A6%E9%97%A8&amp;cityEn=Xiamen&amp;checkInDate=2026-05-14&amp;checkOutDate=2026-05-16&amp;rooms=%5B%7B%22adultNum%22%3A1%2C%22childNum%22%3A0%7D%5D&amp;confirmationNo=&amp;specialCode=RES140526&amp;specialCodeType=Group&amp;country=&amp;specialCodeToken=&amp;flexible=false&amp;roomClassCodeList=</a:t>
            </a:r>
            <a:endParaRPr lang="en-US" sz="1100" b="1" dirty="0"/>
          </a:p>
        </p:txBody>
      </p:sp>
      <p:sp>
        <p:nvSpPr>
          <p:cNvPr id="2" name="Text Placeholder 1"/>
          <p:cNvSpPr>
            <a:spLocks noGrp="1"/>
          </p:cNvSpPr>
          <p:nvPr>
            <p:ph type="body" sz="quarter" idx="18"/>
          </p:nvPr>
        </p:nvSpPr>
        <p:spPr>
          <a:xfrm>
            <a:off x="6505575" y="4457700"/>
            <a:ext cx="1957516" cy="431800"/>
          </a:xfrm>
        </p:spPr>
        <p:txBody>
          <a:bodyPr/>
          <a:lstStyle/>
          <a:p>
            <a:pPr marL="0" indent="0">
              <a:buNone/>
            </a:pPr>
            <a:r>
              <a:rPr lang="en-US"/>
              <a:t> </a:t>
            </a:r>
            <a:endParaRPr lang="en-US" dirty="0"/>
          </a:p>
        </p:txBody>
      </p:sp>
      <p:pic>
        <p:nvPicPr>
          <p:cNvPr id="5" name="图片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216" y="100375"/>
            <a:ext cx="1376608" cy="96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截屏2026-03-10 15.37.27"/>
          <p:cNvPicPr>
            <a:picLocks noChangeAspect="1"/>
          </p:cNvPicPr>
          <p:nvPr/>
        </p:nvPicPr>
        <p:blipFill>
          <a:blip r:embed="rId1"/>
          <a:stretch>
            <a:fillRect/>
          </a:stretch>
        </p:blipFill>
        <p:spPr>
          <a:xfrm>
            <a:off x="585470" y="572135"/>
            <a:ext cx="7957185" cy="3963670"/>
          </a:xfrm>
          <a:prstGeom prst="rect">
            <a:avLst/>
          </a:prstGeom>
        </p:spPr>
      </p:pic>
      <p:sp>
        <p:nvSpPr>
          <p:cNvPr id="3" name="Title 2"/>
          <p:cNvSpPr>
            <a:spLocks noGrp="1"/>
          </p:cNvSpPr>
          <p:nvPr>
            <p:ph type="ctrTitle"/>
          </p:nvPr>
        </p:nvSpPr>
        <p:spPr/>
        <p:txBody>
          <a:bodyPr/>
          <a:lstStyle/>
          <a:p>
            <a:r>
              <a:rPr lang="en-US" altLang="zh-CN" b="1" dirty="0">
                <a:latin typeface="+mn-ea"/>
                <a:ea typeface="+mn-ea"/>
              </a:rPr>
              <a:t>2.Select Your Room</a:t>
            </a:r>
            <a:endParaRPr lang="en-US" altLang="zh-CN" b="1" dirty="0">
              <a:latin typeface="+mn-ea"/>
              <a:ea typeface="+mn-ea"/>
            </a:endParaRPr>
          </a:p>
        </p:txBody>
      </p:sp>
      <p:sp>
        <p:nvSpPr>
          <p:cNvPr id="8" name="Text Placeholder 5"/>
          <p:cNvSpPr>
            <a:spLocks noGrp="1"/>
          </p:cNvSpPr>
          <p:nvPr>
            <p:ph type="body" sz="quarter" idx="18"/>
          </p:nvPr>
        </p:nvSpPr>
        <p:spPr>
          <a:xfrm>
            <a:off x="405130" y="4647565"/>
            <a:ext cx="2633345" cy="353060"/>
          </a:xfrm>
          <a:prstGeom prst="roundRect">
            <a:avLst/>
          </a:prstGeom>
          <a:noFill/>
          <a:ln w="2222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altLang="zh-CN" sz="1200" b="1" dirty="0">
                <a:solidFill>
                  <a:schemeClr val="tx1"/>
                </a:solidFill>
                <a:latin typeface="+mn-ea"/>
              </a:rPr>
              <a:t>Select your desired room type.</a:t>
            </a:r>
            <a:endParaRPr lang="en-US" altLang="zh-CN" sz="1200" b="1" dirty="0">
              <a:solidFill>
                <a:schemeClr val="tx1"/>
              </a:solidFill>
              <a:latin typeface="+mn-ea"/>
            </a:endParaRPr>
          </a:p>
        </p:txBody>
      </p:sp>
      <p:sp>
        <p:nvSpPr>
          <p:cNvPr id="6" name="Text Placeholder 5"/>
          <p:cNvSpPr>
            <a:spLocks noGrp="1"/>
          </p:cNvSpPr>
          <p:nvPr>
            <p:ph type="body" sz="quarter" idx="18"/>
          </p:nvPr>
        </p:nvSpPr>
        <p:spPr>
          <a:xfrm>
            <a:off x="5621020" y="4594860"/>
            <a:ext cx="2261870" cy="346075"/>
          </a:xfrm>
          <a:prstGeom prst="roundRect">
            <a:avLst/>
          </a:prstGeom>
          <a:noFill/>
          <a:ln w="2222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altLang="zh-CN" sz="1200" b="1" dirty="0">
                <a:solidFill>
                  <a:srgbClr val="663300"/>
                </a:solidFill>
                <a:latin typeface="+mn-ea"/>
              </a:rPr>
              <a:t>Click the "Book Now".</a:t>
            </a:r>
            <a:endParaRPr lang="en-US" altLang="zh-CN" sz="1200" b="1" dirty="0">
              <a:solidFill>
                <a:srgbClr val="663300"/>
              </a:solidFill>
              <a:latin typeface="+mn-ea"/>
            </a:endParaRPr>
          </a:p>
        </p:txBody>
      </p:sp>
      <p:cxnSp>
        <p:nvCxnSpPr>
          <p:cNvPr id="9" name="Straight Arrow Connector 8"/>
          <p:cNvCxnSpPr/>
          <p:nvPr/>
        </p:nvCxnSpPr>
        <p:spPr>
          <a:xfrm>
            <a:off x="7807528" y="4256465"/>
            <a:ext cx="75565" cy="465455"/>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991802" y="4303237"/>
            <a:ext cx="0" cy="344198"/>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4410876" y="887995"/>
            <a:ext cx="0" cy="344198"/>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 Placeholder 5"/>
          <p:cNvSpPr>
            <a:spLocks noGrp="1"/>
          </p:cNvSpPr>
          <p:nvPr>
            <p:ph type="body" sz="quarter" idx="18"/>
          </p:nvPr>
        </p:nvSpPr>
        <p:spPr>
          <a:xfrm>
            <a:off x="4409440" y="1119505"/>
            <a:ext cx="4053205" cy="353060"/>
          </a:xfrm>
          <a:prstGeom prst="roundRect">
            <a:avLst/>
          </a:prstGeom>
          <a:noFill/>
          <a:ln w="2222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altLang="zh-CN" sz="1200" b="1" dirty="0">
                <a:solidFill>
                  <a:schemeClr val="tx1"/>
                </a:solidFill>
                <a:latin typeface="+mn-ea"/>
              </a:rPr>
              <a:t>Choose your preferred check-in and check-out dates.</a:t>
            </a:r>
            <a:endParaRPr lang="en-US" altLang="zh-CN" sz="1200" b="1" dirty="0">
              <a:solidFill>
                <a:schemeClr val="tx1"/>
              </a:solidFill>
              <a:latin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截屏2026-03-10 15.42.04"/>
          <p:cNvPicPr>
            <a:picLocks noChangeAspect="1"/>
          </p:cNvPicPr>
          <p:nvPr/>
        </p:nvPicPr>
        <p:blipFill>
          <a:blip r:embed="rId1"/>
          <a:stretch>
            <a:fillRect/>
          </a:stretch>
        </p:blipFill>
        <p:spPr>
          <a:xfrm>
            <a:off x="588010" y="671195"/>
            <a:ext cx="8068945" cy="3981450"/>
          </a:xfrm>
          <a:prstGeom prst="rect">
            <a:avLst/>
          </a:prstGeom>
        </p:spPr>
      </p:pic>
      <p:sp>
        <p:nvSpPr>
          <p:cNvPr id="3" name="Title 2"/>
          <p:cNvSpPr>
            <a:spLocks noGrp="1"/>
          </p:cNvSpPr>
          <p:nvPr>
            <p:ph type="ctrTitle"/>
          </p:nvPr>
        </p:nvSpPr>
        <p:spPr/>
        <p:txBody>
          <a:bodyPr/>
          <a:lstStyle/>
          <a:p>
            <a:r>
              <a:rPr lang="en-US" altLang="zh-CN" b="1" dirty="0">
                <a:latin typeface="+mn-ea"/>
                <a:ea typeface="+mn-ea"/>
              </a:rPr>
              <a:t>3.Enter Guest Details &amp; Payment</a:t>
            </a:r>
            <a:endParaRPr lang="en-US" altLang="zh-CN" b="1" dirty="0">
              <a:latin typeface="+mn-ea"/>
              <a:ea typeface="+mn-ea"/>
            </a:endParaRPr>
          </a:p>
        </p:txBody>
      </p:sp>
      <p:sp>
        <p:nvSpPr>
          <p:cNvPr id="9" name="Text Placeholder 5"/>
          <p:cNvSpPr>
            <a:spLocks noGrp="1"/>
          </p:cNvSpPr>
          <p:nvPr>
            <p:ph type="body" sz="quarter" idx="18"/>
          </p:nvPr>
        </p:nvSpPr>
        <p:spPr>
          <a:xfrm>
            <a:off x="1811655" y="3305175"/>
            <a:ext cx="3640455" cy="376555"/>
          </a:xfrm>
          <a:prstGeom prst="roundRect">
            <a:avLst/>
          </a:prstGeom>
          <a:noFill/>
          <a:ln w="2222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altLang="zh-CN" b="1" dirty="0">
                <a:solidFill>
                  <a:srgbClr val="663300"/>
                </a:solidFill>
                <a:latin typeface="+mn-ea"/>
              </a:rPr>
              <a:t>The total price for your stay will be displayed here.</a:t>
            </a:r>
            <a:endParaRPr lang="en-US" altLang="zh-CN" b="1" dirty="0">
              <a:solidFill>
                <a:srgbClr val="663300"/>
              </a:solidFill>
              <a:latin typeface="+mn-ea"/>
            </a:endParaRPr>
          </a:p>
        </p:txBody>
      </p:sp>
      <p:sp>
        <p:nvSpPr>
          <p:cNvPr id="6" name="Text Placeholder 5"/>
          <p:cNvSpPr>
            <a:spLocks noGrp="1"/>
          </p:cNvSpPr>
          <p:nvPr>
            <p:ph type="body" sz="quarter" idx="18"/>
          </p:nvPr>
        </p:nvSpPr>
        <p:spPr>
          <a:xfrm>
            <a:off x="113665" y="1742440"/>
            <a:ext cx="1940560" cy="377190"/>
          </a:xfrm>
          <a:prstGeom prst="roundRect">
            <a:avLst/>
          </a:prstGeom>
          <a:noFill/>
          <a:ln w="2222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altLang="zh-CN" b="1" dirty="0">
                <a:solidFill>
                  <a:srgbClr val="663300"/>
                </a:solidFill>
                <a:latin typeface="+mn-ea"/>
              </a:rPr>
              <a:t>Fill in the required guest information.</a:t>
            </a:r>
            <a:endParaRPr lang="en-US" altLang="zh-CN" b="1" dirty="0">
              <a:solidFill>
                <a:srgbClr val="663300"/>
              </a:solidFill>
              <a:latin typeface="+mn-ea"/>
            </a:endParaRPr>
          </a:p>
        </p:txBody>
      </p:sp>
      <p:cxnSp>
        <p:nvCxnSpPr>
          <p:cNvPr id="7" name="Straight Arrow Connector 6"/>
          <p:cNvCxnSpPr>
            <a:stCxn id="6" idx="3"/>
          </p:cNvCxnSpPr>
          <p:nvPr/>
        </p:nvCxnSpPr>
        <p:spPr>
          <a:xfrm>
            <a:off x="2054331" y="1930786"/>
            <a:ext cx="574040" cy="0"/>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452262" y="3681730"/>
            <a:ext cx="621030" cy="0"/>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 Placeholder 5"/>
          <p:cNvSpPr>
            <a:spLocks noGrp="1"/>
          </p:cNvSpPr>
          <p:nvPr>
            <p:ph type="body" sz="quarter" idx="18"/>
          </p:nvPr>
        </p:nvSpPr>
        <p:spPr>
          <a:xfrm>
            <a:off x="1648460" y="4018915"/>
            <a:ext cx="3563620" cy="961390"/>
          </a:xfrm>
          <a:prstGeom prst="roundRect">
            <a:avLst/>
          </a:prstGeom>
          <a:noFill/>
          <a:ln w="2222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altLang="zh-CN" b="1" dirty="0">
                <a:solidFill>
                  <a:srgbClr val="663300"/>
                </a:solidFill>
                <a:latin typeface="+mn-ea"/>
              </a:rPr>
              <a:t>Click "Book Now"</a:t>
            </a:r>
            <a:endParaRPr lang="en-US" altLang="zh-CN" b="1" dirty="0">
              <a:solidFill>
                <a:srgbClr val="663300"/>
              </a:solidFill>
              <a:latin typeface="+mn-ea"/>
            </a:endParaRPr>
          </a:p>
          <a:p>
            <a:pPr marL="0" indent="0" algn="ctr">
              <a:buNone/>
            </a:pPr>
            <a:r>
              <a:rPr lang="en-US" altLang="zh-CN" b="1" dirty="0">
                <a:solidFill>
                  <a:srgbClr val="663300"/>
                </a:solidFill>
                <a:latin typeface="+mn-ea"/>
              </a:rPr>
              <a:t>On the next page, choose your preferred payment method.</a:t>
            </a:r>
            <a:endParaRPr lang="en-US" altLang="zh-CN" b="1" dirty="0">
              <a:solidFill>
                <a:srgbClr val="663300"/>
              </a:solidFill>
              <a:latin typeface="+mn-ea"/>
            </a:endParaRPr>
          </a:p>
          <a:p>
            <a:pPr marL="0" indent="0" algn="ctr">
              <a:buNone/>
            </a:pPr>
            <a:r>
              <a:rPr lang="en-US" altLang="zh-CN" b="1" dirty="0">
                <a:solidFill>
                  <a:srgbClr val="663300"/>
                </a:solidFill>
                <a:latin typeface="+mn-ea"/>
              </a:rPr>
              <a:t>Click "Complete Booking" to finalize your reservation.</a:t>
            </a:r>
            <a:endParaRPr lang="en-US" altLang="zh-CN" b="1" dirty="0">
              <a:solidFill>
                <a:srgbClr val="663300"/>
              </a:solidFill>
              <a:latin typeface="+mn-ea"/>
            </a:endParaRPr>
          </a:p>
        </p:txBody>
      </p:sp>
      <p:cxnSp>
        <p:nvCxnSpPr>
          <p:cNvPr id="14" name="Straight Arrow Connector 13"/>
          <p:cNvCxnSpPr/>
          <p:nvPr/>
        </p:nvCxnSpPr>
        <p:spPr>
          <a:xfrm>
            <a:off x="5212215" y="4499477"/>
            <a:ext cx="439918" cy="0"/>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9385" y="708559"/>
            <a:ext cx="8133706" cy="362246"/>
          </a:xfrm>
        </p:spPr>
        <p:txBody>
          <a:bodyPr/>
          <a:lstStyle/>
          <a:p>
            <a:r>
              <a:rPr lang="en-US" altLang="zh-CN" b="1" dirty="0">
                <a:latin typeface="+mj-ea"/>
                <a:ea typeface="+mj-ea"/>
              </a:rPr>
              <a:t>4.Booking Confirmation</a:t>
            </a:r>
            <a:endParaRPr lang="en-US" altLang="zh-CN" b="1" dirty="0">
              <a:latin typeface="+mj-ea"/>
              <a:ea typeface="+mj-ea"/>
            </a:endParaRPr>
          </a:p>
        </p:txBody>
      </p:sp>
      <p:sp>
        <p:nvSpPr>
          <p:cNvPr id="4" name="Text Placeholder 3"/>
          <p:cNvSpPr>
            <a:spLocks noGrp="1"/>
          </p:cNvSpPr>
          <p:nvPr>
            <p:ph type="body" sz="quarter" idx="18"/>
          </p:nvPr>
        </p:nvSpPr>
        <p:spPr>
          <a:xfrm>
            <a:off x="333616" y="868470"/>
            <a:ext cx="8213753" cy="3619227"/>
          </a:xfrm>
        </p:spPr>
        <p:txBody>
          <a:bodyPr/>
          <a:lstStyle/>
          <a:p>
            <a:pPr marL="0" indent="0">
              <a:buNone/>
            </a:pPr>
            <a:endParaRPr lang="en-US" altLang="zh-CN" sz="1600" b="1" dirty="0">
              <a:solidFill>
                <a:srgbClr val="663300"/>
              </a:solidFill>
              <a:latin typeface="+mn-ea"/>
              <a:ea typeface="+mn-ea"/>
            </a:endParaRPr>
          </a:p>
          <a:p>
            <a:r>
              <a:rPr lang="en-US" altLang="zh-CN" sz="1600" b="1" dirty="0">
                <a:solidFill>
                  <a:schemeClr val="tx1"/>
                </a:solidFill>
                <a:latin typeface="+mn-ea"/>
                <a:ea typeface="+mn-ea"/>
              </a:rPr>
              <a:t>Upon successful booking, a confirmation email will be sent to the address you provided.</a:t>
            </a:r>
            <a:endParaRPr lang="en-US" altLang="zh-CN" sz="1600" b="1" dirty="0">
              <a:solidFill>
                <a:schemeClr val="tx1"/>
              </a:solidFill>
              <a:latin typeface="+mn-ea"/>
              <a:ea typeface="+mn-ea"/>
            </a:endParaRPr>
          </a:p>
          <a:p>
            <a:r>
              <a:rPr lang="en-US" altLang="zh-CN" sz="1600" b="1" dirty="0">
                <a:solidFill>
                  <a:schemeClr val="tx1"/>
                </a:solidFill>
                <a:latin typeface="+mn-ea"/>
                <a:ea typeface="+mn-ea"/>
              </a:rPr>
              <a:t>Please double-check all details on the final screen:Hotel Name、Check-in / Check-out Dates、Room Type、Total Price、Confirmation Number.</a:t>
            </a:r>
            <a:endParaRPr lang="en-US" altLang="zh-CN" sz="1600" b="1" dirty="0">
              <a:solidFill>
                <a:schemeClr val="tx1"/>
              </a:solidFill>
              <a:latin typeface="+mn-ea"/>
              <a:ea typeface="+mn-ea"/>
            </a:endParaRPr>
          </a:p>
          <a:p>
            <a:r>
              <a:rPr lang="en-US" altLang="zh-CN" sz="1600" b="1" dirty="0">
                <a:solidFill>
                  <a:schemeClr val="tx1"/>
                </a:solidFill>
                <a:latin typeface="+mn-ea"/>
                <a:ea typeface="+mn-ea"/>
              </a:rPr>
              <a:t>Keep your confirmation number safe. You will need it for check-in.</a:t>
            </a:r>
            <a:endParaRPr lang="en-US" altLang="zh-CN" sz="1600" b="1" dirty="0">
              <a:solidFill>
                <a:schemeClr val="tx1"/>
              </a:solidFill>
              <a:latin typeface="+mn-ea"/>
              <a:ea typeface="+mn-ea"/>
            </a:endParaRPr>
          </a:p>
          <a:p>
            <a:r>
              <a:rPr lang="en-US" altLang="zh-CN" sz="1600" b="1" dirty="0">
                <a:solidFill>
                  <a:schemeClr val="tx1"/>
                </a:solidFill>
                <a:latin typeface="+mn-ea"/>
                <a:ea typeface="+mn-ea"/>
              </a:rPr>
              <a:t>If you need to check in early or check out late, and there is no matching room availability in the booking link, you can contact the hotel at any time to handle the booking.</a:t>
            </a:r>
            <a:endParaRPr lang="en-US" altLang="zh-CN" sz="1400" b="1" dirty="0">
              <a:solidFill>
                <a:schemeClr val="tx1"/>
              </a:solidFill>
              <a:latin typeface="+mn-ea"/>
              <a:ea typeface="+mn-ea"/>
            </a:endParaRPr>
          </a:p>
          <a:p>
            <a:r>
              <a:rPr lang="en-US" altLang="zh-CN" sz="1600" b="1" dirty="0">
                <a:solidFill>
                  <a:schemeClr val="tx1"/>
                </a:solidFill>
                <a:latin typeface="+mn-ea"/>
                <a:ea typeface="+mn-ea"/>
              </a:rPr>
              <a:t>If you have any questions, please Call 0592-838 5888 to the Reservation Department.</a:t>
            </a:r>
            <a:endParaRPr lang="en-US" altLang="zh-CN" sz="1600" b="1" dirty="0">
              <a:solidFill>
                <a:schemeClr val="tx1"/>
              </a:solidFill>
              <a:latin typeface="+mn-ea"/>
              <a:ea typeface="+mn-ea"/>
            </a:endParaRPr>
          </a:p>
          <a:p>
            <a:r>
              <a:rPr lang="en-US" altLang="zh-CN" sz="1600" b="1" dirty="0">
                <a:solidFill>
                  <a:schemeClr val="tx1"/>
                </a:solidFill>
                <a:latin typeface="+mn-ea"/>
                <a:ea typeface="+mn-ea"/>
              </a:rPr>
              <a:t>Please call and inform that you are a guest from Asia Metal  (17th Rare Earth Summit) team.</a:t>
            </a:r>
            <a:endParaRPr lang="en-US" altLang="zh-CN" sz="1600" b="1" dirty="0">
              <a:solidFill>
                <a:schemeClr val="tx1"/>
              </a:solidFill>
              <a:latin typeface="+mn-ea"/>
              <a:ea typeface="+mn-ea"/>
            </a:endParaRPr>
          </a:p>
          <a:p>
            <a:endParaRPr lang="zh-CN" altLang="en-US" dirty="0"/>
          </a:p>
        </p:txBody>
      </p:sp>
      <p:pic>
        <p:nvPicPr>
          <p:cNvPr id="2" name="图片 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00223" y="0"/>
            <a:ext cx="1376608" cy="96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6"/>
          <p:cNvPicPr>
            <a:picLocks noChangeAspect="1"/>
          </p:cNvPicPr>
          <p:nvPr/>
        </p:nvPicPr>
        <p:blipFill>
          <a:blip r:embed="rId1"/>
          <a:stretch>
            <a:fillRect/>
          </a:stretch>
        </p:blipFill>
        <p:spPr>
          <a:xfrm rot="21600000">
            <a:off x="0" y="4792662"/>
            <a:ext cx="9144000" cy="350837"/>
          </a:xfrm>
          <a:prstGeom prst="rect">
            <a:avLst/>
          </a:prstGeom>
        </p:spPr>
      </p:pic>
      <p:sp>
        <p:nvSpPr>
          <p:cNvPr id="107" name="rect"/>
          <p:cNvSpPr/>
          <p:nvPr/>
        </p:nvSpPr>
        <p:spPr>
          <a:xfrm>
            <a:off x="430212" y="0"/>
            <a:ext cx="8283574" cy="46037"/>
          </a:xfrm>
          <a:prstGeom prst="rect">
            <a:avLst/>
          </a:prstGeom>
          <a:solidFill>
            <a:srgbClr val="BA9653">
              <a:alpha val="100000"/>
            </a:srgbClr>
          </a:solidFill>
          <a:ln cap="flat">
            <a:miter lim="0"/>
          </a:ln>
        </p:spPr>
        <p:txBody>
          <a:bodyPr rtlCol="0"/>
          <a:lstStyle/>
          <a:p>
            <a:pPr algn="ctr"/>
            <a:endParaRPr lang="zh-CN" altLang="en-US"/>
          </a:p>
        </p:txBody>
      </p:sp>
      <p:sp>
        <p:nvSpPr>
          <p:cNvPr id="108" name="path"/>
          <p:cNvSpPr/>
          <p:nvPr/>
        </p:nvSpPr>
        <p:spPr>
          <a:xfrm>
            <a:off x="4287837" y="3249612"/>
            <a:ext cx="568325" cy="12700"/>
          </a:xfrm>
          <a:custGeom>
            <a:avLst/>
            <a:gdLst/>
            <a:ahLst/>
            <a:cxnLst/>
            <a:rect l="0" t="0" r="0" b="0"/>
            <a:pathLst>
              <a:path w="895" h="20">
                <a:moveTo>
                  <a:pt x="0" y="10"/>
                </a:moveTo>
                <a:lnTo>
                  <a:pt x="895" y="10"/>
                </a:lnTo>
              </a:path>
            </a:pathLst>
          </a:custGeom>
          <a:noFill/>
          <a:ln w="12700" cap="flat">
            <a:round/>
          </a:ln>
        </p:spPr>
        <p:txBody>
          <a:bodyPr rtlCol="0"/>
          <a:lstStyle/>
          <a:p>
            <a:pPr algn="ctr"/>
            <a:endParaRPr lang="zh-CN" altLang="en-US"/>
          </a:p>
        </p:txBody>
      </p:sp>
      <p:sp>
        <p:nvSpPr>
          <p:cNvPr id="2" name="文本框 1"/>
          <p:cNvSpPr txBox="1"/>
          <p:nvPr/>
        </p:nvSpPr>
        <p:spPr>
          <a:xfrm>
            <a:off x="892277" y="1495286"/>
            <a:ext cx="7226710" cy="2422525"/>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Contact Us</a:t>
            </a:r>
            <a:endParaRPr lang="en-US" altLang="zh-CN" dirty="0">
              <a:latin typeface="微软雅黑" panose="020B0503020204020204" pitchFamily="34" charset="-122"/>
              <a:ea typeface="微软雅黑" panose="020B0503020204020204" pitchFamily="34" charset="-122"/>
            </a:endParaRPr>
          </a:p>
          <a:p>
            <a:pPr algn="ctr"/>
            <a:endParaRPr lang="en-US" altLang="zh-CN" dirty="0">
              <a:latin typeface="微软雅黑" panose="020B0503020204020204" pitchFamily="34" charset="-122"/>
              <a:ea typeface="微软雅黑" panose="020B0503020204020204" pitchFamily="34" charset="-122"/>
            </a:endParaRPr>
          </a:p>
          <a:p>
            <a:pPr algn="ctr">
              <a:lnSpc>
                <a:spcPct val="150000"/>
              </a:lnSpc>
            </a:pPr>
            <a:r>
              <a:rPr lang="en-US" altLang="zh-CN" sz="1100" dirty="0">
                <a:latin typeface="微软雅黑" panose="020B0503020204020204" pitchFamily="34" charset="-122"/>
                <a:ea typeface="微软雅黑" panose="020B0503020204020204" pitchFamily="34" charset="-122"/>
              </a:rPr>
              <a:t>Shangri-La Xiamen</a:t>
            </a:r>
            <a:endParaRPr lang="en-US" altLang="zh-CN" sz="1100" dirty="0">
              <a:latin typeface="微软雅黑" panose="020B0503020204020204" pitchFamily="34" charset="-122"/>
              <a:ea typeface="微软雅黑" panose="020B0503020204020204" pitchFamily="34" charset="-122"/>
            </a:endParaRPr>
          </a:p>
          <a:p>
            <a:pPr algn="ctr">
              <a:lnSpc>
                <a:spcPct val="150000"/>
              </a:lnSpc>
            </a:pPr>
            <a:r>
              <a:rPr lang="en-US" altLang="zh-CN" sz="1100" dirty="0">
                <a:latin typeface="微软雅黑" panose="020B0503020204020204" pitchFamily="34" charset="-122"/>
                <a:ea typeface="微软雅黑" panose="020B0503020204020204" pitchFamily="34" charset="-122"/>
              </a:rPr>
              <a:t>Address：No. 168 Taidong Road, Guanyinshan International Business Center</a:t>
            </a:r>
            <a:endParaRPr lang="en-US" altLang="zh-CN" sz="1100" dirty="0">
              <a:latin typeface="微软雅黑" panose="020B0503020204020204" pitchFamily="34" charset="-122"/>
              <a:ea typeface="微软雅黑" panose="020B0503020204020204" pitchFamily="34" charset="-122"/>
            </a:endParaRPr>
          </a:p>
          <a:p>
            <a:pPr algn="ctr">
              <a:lnSpc>
                <a:spcPct val="150000"/>
              </a:lnSpc>
            </a:pPr>
            <a:r>
              <a:rPr lang="en-US" altLang="zh-CN" sz="1100" dirty="0">
                <a:latin typeface="微软雅黑" panose="020B0503020204020204" pitchFamily="34" charset="-122"/>
                <a:ea typeface="微软雅黑" panose="020B0503020204020204" pitchFamily="34" charset="-122"/>
              </a:rPr>
              <a:t>Siming District, Xiamen, Fujian Province 361008, China</a:t>
            </a:r>
            <a:endParaRPr lang="en-US" altLang="zh-CN" sz="1100" dirty="0">
              <a:latin typeface="微软雅黑" panose="020B0503020204020204" pitchFamily="34" charset="-122"/>
              <a:ea typeface="微软雅黑" panose="020B0503020204020204" pitchFamily="34" charset="-122"/>
            </a:endParaRPr>
          </a:p>
          <a:p>
            <a:pPr algn="ctr">
              <a:lnSpc>
                <a:spcPct val="150000"/>
              </a:lnSpc>
            </a:pPr>
            <a:endParaRPr lang="en-US" altLang="zh-CN" sz="1100" dirty="0">
              <a:latin typeface="微软雅黑" panose="020B0503020204020204" pitchFamily="34" charset="-122"/>
              <a:ea typeface="微软雅黑" panose="020B0503020204020204" pitchFamily="34" charset="-122"/>
            </a:endParaRPr>
          </a:p>
          <a:p>
            <a:pPr algn="ctr">
              <a:lnSpc>
                <a:spcPct val="150000"/>
              </a:lnSpc>
            </a:pPr>
            <a:r>
              <a:rPr lang="en-US" altLang="zh-CN" sz="1100" dirty="0">
                <a:latin typeface="微软雅黑" panose="020B0503020204020204" pitchFamily="34" charset="-122"/>
                <a:ea typeface="微软雅黑" panose="020B0503020204020204" pitchFamily="34" charset="-122"/>
              </a:rPr>
              <a:t>Phone: (86 592) 838 5888</a:t>
            </a:r>
            <a:endParaRPr lang="en-US" altLang="zh-CN" sz="1100" dirty="0">
              <a:latin typeface="微软雅黑" panose="020B0503020204020204" pitchFamily="34" charset="-122"/>
              <a:ea typeface="微软雅黑" panose="020B0503020204020204" pitchFamily="34" charset="-122"/>
            </a:endParaRPr>
          </a:p>
          <a:p>
            <a:pPr algn="ctr">
              <a:lnSpc>
                <a:spcPct val="150000"/>
              </a:lnSpc>
            </a:pPr>
            <a:r>
              <a:rPr lang="en-US" altLang="zh-CN" sz="1100" dirty="0">
                <a:latin typeface="微软雅黑" panose="020B0503020204020204" pitchFamily="34" charset="-122"/>
                <a:ea typeface="微软雅黑" panose="020B0503020204020204" pitchFamily="34" charset="-122"/>
              </a:rPr>
              <a:t>Fax: (86 592) 838 5889</a:t>
            </a:r>
            <a:endParaRPr lang="en-US" altLang="zh-CN" sz="1100" dirty="0">
              <a:latin typeface="微软雅黑" panose="020B0503020204020204" pitchFamily="34" charset="-122"/>
              <a:ea typeface="微软雅黑" panose="020B0503020204020204" pitchFamily="34" charset="-122"/>
            </a:endParaRPr>
          </a:p>
          <a:p>
            <a:pPr algn="ctr">
              <a:lnSpc>
                <a:spcPct val="150000"/>
              </a:lnSpc>
            </a:pPr>
            <a:r>
              <a:rPr lang="en-US" altLang="zh-CN" sz="1100" dirty="0">
                <a:latin typeface="微软雅黑" panose="020B0503020204020204" pitchFamily="34" charset="-122"/>
                <a:ea typeface="微软雅黑" panose="020B0503020204020204" pitchFamily="34" charset="-122"/>
              </a:rPr>
              <a:t>Website: www.shangri-la.com/xiamen</a:t>
            </a:r>
            <a:endParaRPr lang="en-US" altLang="zh-CN" sz="1100" dirty="0">
              <a:latin typeface="微软雅黑" panose="020B0503020204020204" pitchFamily="34" charset="-122"/>
              <a:ea typeface="微软雅黑" panose="020B0503020204020204" pitchFamily="34" charset="-122"/>
            </a:endParaRPr>
          </a:p>
        </p:txBody>
      </p:sp>
      <p:pic>
        <p:nvPicPr>
          <p:cNvPr id="4" name="图片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328" y="23018"/>
            <a:ext cx="1376608" cy="96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2738</Words>
  <Application>WPS 文字</Application>
  <PresentationFormat>全屏显示(16:9)</PresentationFormat>
  <Paragraphs>65</Paragraphs>
  <Slides>7</Slides>
  <Notes>0</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7</vt:i4>
      </vt:variant>
    </vt:vector>
  </HeadingPairs>
  <TitlesOfParts>
    <vt:vector size="34" baseType="lpstr">
      <vt:lpstr>Arial</vt:lpstr>
      <vt:lpstr>宋体</vt:lpstr>
      <vt:lpstr>Wingdings</vt:lpstr>
      <vt:lpstr>Times New Roman</vt:lpstr>
      <vt:lpstr>Tahoma</vt:lpstr>
      <vt:lpstr>微软雅黑</vt:lpstr>
      <vt:lpstr>汉仪旗黑</vt:lpstr>
      <vt:lpstr>Calibri</vt:lpstr>
      <vt:lpstr>MS PGothic</vt:lpstr>
      <vt:lpstr>冬青黑体简体中文</vt:lpstr>
      <vt:lpstr>Playfair Display Regular</vt:lpstr>
      <vt:lpstr>Thonburi</vt:lpstr>
      <vt:lpstr>Playfair Display Regular</vt:lpstr>
      <vt:lpstr>苹方-简</vt:lpstr>
      <vt:lpstr>Arial</vt:lpstr>
      <vt:lpstr>汉仪书宋二KW</vt:lpstr>
      <vt:lpstr>Helvetica Neue</vt:lpstr>
      <vt:lpstr>宋体</vt:lpstr>
      <vt:lpstr>Arial Unicode MS</vt:lpstr>
      <vt:lpstr>等线</vt:lpstr>
      <vt:lpstr>汉仪中等线KW</vt:lpstr>
      <vt:lpstr>Tahoma</vt:lpstr>
      <vt:lpstr>Times New Roman</vt:lpstr>
      <vt:lpstr>Wingdings</vt:lpstr>
      <vt:lpstr>微软雅黑</vt:lpstr>
      <vt:lpstr>Apple Color Emoji</vt:lpstr>
      <vt:lpstr>Office theme</vt:lpstr>
      <vt:lpstr>PowerPoint 演示文稿</vt:lpstr>
      <vt:lpstr>PowerPoint 演示文稿</vt:lpstr>
      <vt:lpstr>1.打开以下预定链接，进入如下图所示的预定界面</vt:lpstr>
      <vt:lpstr>2.选择入住房型</vt:lpstr>
      <vt:lpstr>3.填写入住个人信息</vt:lpstr>
      <vt:lpstr>4.预定完成</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Elizabeth Wang</dc:creator>
  <cp:lastModifiedBy>赵昊</cp:lastModifiedBy>
  <cp:revision>38</cp:revision>
  <dcterms:created xsi:type="dcterms:W3CDTF">2026-03-10T08:15:27Z</dcterms:created>
  <dcterms:modified xsi:type="dcterms:W3CDTF">2026-03-10T08:15:27Z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6DF77DE74506B81E41A9AE6989E18584_42</vt:lpwstr>
  </property>
  <property fmtid="{D5CDD505-2E9C-101B-9397-08002B2CF9AE}" pid="3" name="KSOProductBuildVer">
    <vt:lpwstr>2052-12.1.24031.24031</vt:lpwstr>
  </property>
</Properties>
</file>